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2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636" y="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9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BDD240-C2C3-4619-A255-CCD869822F00}" type="datetimeFigureOut">
              <a:rPr lang="en-US" smtClean="0"/>
              <a:pPr/>
              <a:t>9/20/2015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682F7A-615F-4124-A173-2783EEE8B43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948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82F7A-615F-4124-A173-2783EEE8B43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1747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82F7A-615F-4124-A173-2783EEE8B432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8370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82F7A-615F-4124-A173-2783EEE8B432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98826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82F7A-615F-4124-A173-2783EEE8B432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4041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82F7A-615F-4124-A173-2783EEE8B432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00678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82F7A-615F-4124-A173-2783EEE8B432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974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82F7A-615F-4124-A173-2783EEE8B432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20403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82F7A-615F-4124-A173-2783EEE8B432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9054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82F7A-615F-4124-A173-2783EEE8B43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50118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82F7A-615F-4124-A173-2783EEE8B43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6961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82F7A-615F-4124-A173-2783EEE8B43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6708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82F7A-615F-4124-A173-2783EEE8B432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32383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82F7A-615F-4124-A173-2783EEE8B432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8615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82F7A-615F-4124-A173-2783EEE8B432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9620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82F7A-615F-4124-A173-2783EEE8B432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6528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82F7A-615F-4124-A173-2783EEE8B432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5767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EDF55BE-8801-4A9F-978B-5C2E3957AB4B}" type="datetimeFigureOut">
              <a:rPr lang="en-US" smtClean="0"/>
              <a:pPr/>
              <a:t>9/20/2015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8ABF6758-3B44-44DA-A78F-9D6E1019D82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F55BE-8801-4A9F-978B-5C2E3957AB4B}" type="datetimeFigureOut">
              <a:rPr lang="en-US" smtClean="0"/>
              <a:pPr/>
              <a:t>9/20/2015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F6758-3B44-44DA-A78F-9D6E1019D82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F55BE-8801-4A9F-978B-5C2E3957AB4B}" type="datetimeFigureOut">
              <a:rPr lang="en-US" smtClean="0"/>
              <a:pPr/>
              <a:t>9/20/2015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F6758-3B44-44DA-A78F-9D6E1019D82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EDF55BE-8801-4A9F-978B-5C2E3957AB4B}" type="datetimeFigureOut">
              <a:rPr lang="en-US" smtClean="0"/>
              <a:pPr/>
              <a:t>9/20/2015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ABF6758-3B44-44DA-A78F-9D6E1019D82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EDF55BE-8801-4A9F-978B-5C2E3957AB4B}" type="datetimeFigureOut">
              <a:rPr lang="en-US" smtClean="0"/>
              <a:pPr/>
              <a:t>9/20/2015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8ABF6758-3B44-44DA-A78F-9D6E1019D82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F55BE-8801-4A9F-978B-5C2E3957AB4B}" type="datetimeFigureOut">
              <a:rPr lang="en-US" smtClean="0"/>
              <a:pPr/>
              <a:t>9/20/2015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F6758-3B44-44DA-A78F-9D6E1019D82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F55BE-8801-4A9F-978B-5C2E3957AB4B}" type="datetimeFigureOut">
              <a:rPr lang="en-US" smtClean="0"/>
              <a:pPr/>
              <a:t>9/20/2015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F6758-3B44-44DA-A78F-9D6E1019D82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EDF55BE-8801-4A9F-978B-5C2E3957AB4B}" type="datetimeFigureOut">
              <a:rPr lang="en-US" smtClean="0"/>
              <a:pPr/>
              <a:t>9/20/2015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ABF6758-3B44-44DA-A78F-9D6E1019D82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F55BE-8801-4A9F-978B-5C2E3957AB4B}" type="datetimeFigureOut">
              <a:rPr lang="en-US" smtClean="0"/>
              <a:pPr/>
              <a:t>9/20/2015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F6758-3B44-44DA-A78F-9D6E1019D82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EDF55BE-8801-4A9F-978B-5C2E3957AB4B}" type="datetimeFigureOut">
              <a:rPr lang="en-US" smtClean="0"/>
              <a:pPr/>
              <a:t>9/20/2015</a:t>
            </a:fld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ABF6758-3B44-44DA-A78F-9D6E1019D82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EDF55BE-8801-4A9F-978B-5C2E3957AB4B}" type="datetimeFigureOut">
              <a:rPr lang="en-US" smtClean="0"/>
              <a:pPr/>
              <a:t>9/20/2015</a:t>
            </a:fld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ABF6758-3B44-44DA-A78F-9D6E1019D82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EDF55BE-8801-4A9F-978B-5C2E3957AB4B}" type="datetimeFigureOut">
              <a:rPr lang="en-US" smtClean="0"/>
              <a:pPr/>
              <a:t>9/20/2015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ABF6758-3B44-44DA-A78F-9D6E1019D82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obdanin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obdanin.com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robdanin.wix.com/elfellow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hyperlink" Target="http://www.robdanin.com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7800" y="381000"/>
            <a:ext cx="6858000" cy="990600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 smtClean="0">
                <a:latin typeface="Chaparral Pro" pitchFamily="18" charset="0"/>
              </a:rPr>
              <a:t>      Syllabus Design</a:t>
            </a:r>
            <a:endParaRPr lang="en-US" sz="6000" b="1" dirty="0">
              <a:latin typeface="Chaparral Pro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en-US" dirty="0" smtClean="0"/>
              <a:t>Dr. Rob Danin</a:t>
            </a:r>
          </a:p>
          <a:p>
            <a:pPr algn="r"/>
            <a:r>
              <a:rPr lang="en-US" dirty="0" smtClean="0"/>
              <a:t>English </a:t>
            </a:r>
            <a:r>
              <a:rPr lang="en-US" smtClean="0"/>
              <a:t>Language </a:t>
            </a:r>
            <a:r>
              <a:rPr lang="en-US" smtClean="0"/>
              <a:t>Specialist</a:t>
            </a:r>
            <a:endParaRPr lang="en-US" dirty="0" smtClean="0"/>
          </a:p>
          <a:p>
            <a:pPr algn="r"/>
            <a:r>
              <a:rPr lang="en-US" dirty="0" smtClean="0">
                <a:hlinkClick r:id="rId3"/>
              </a:rPr>
              <a:t>www.robdanin.com</a:t>
            </a:r>
            <a:r>
              <a:rPr lang="en-US" dirty="0" smtClean="0"/>
              <a:t> </a:t>
            </a:r>
          </a:p>
          <a:p>
            <a:pPr algn="r"/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6024" y="1371601"/>
            <a:ext cx="5895975" cy="348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3562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>
                <a:latin typeface="Chaparral Pro" pitchFamily="18" charset="0"/>
              </a:rPr>
              <a:t>Sample Syllabi  </a:t>
            </a:r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  <a:latin typeface="Chaparral Pro" pitchFamily="18" charset="0"/>
              </a:rPr>
              <a:t>3 </a:t>
            </a:r>
            <a:r>
              <a:rPr lang="en-US" sz="3200" b="1" dirty="0" smtClean="0">
                <a:latin typeface="Chaparral Pro" pitchFamily="18" charset="0"/>
              </a:rPr>
              <a:t>(Abridged) </a:t>
            </a:r>
            <a:endParaRPr lang="en-US" sz="32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914400"/>
            <a:ext cx="7696199" cy="555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6096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latin typeface="Chaparral Pro" pitchFamily="18" charset="0"/>
              </a:rPr>
              <a:t>Sample Syllabi  </a:t>
            </a:r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  <a:latin typeface="Chaparral Pro" pitchFamily="18" charset="0"/>
              </a:rPr>
              <a:t>3</a:t>
            </a:r>
            <a:r>
              <a:rPr lang="en-US" sz="3200" b="1" dirty="0" smtClean="0">
                <a:latin typeface="Chaparral Pro" pitchFamily="18" charset="0"/>
              </a:rPr>
              <a:t> (Abridged) </a:t>
            </a:r>
            <a:endParaRPr lang="en-US" sz="3200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533400"/>
            <a:ext cx="76962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839200" cy="8382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latin typeface="Chaparral Pro" pitchFamily="18" charset="0"/>
              </a:rPr>
              <a:t>Syllabus Attendance policies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374648"/>
            <a:ext cx="8305800" cy="5483352"/>
          </a:xfrm>
        </p:spPr>
        <p:txBody>
          <a:bodyPr/>
          <a:lstStyle/>
          <a:p>
            <a:r>
              <a:rPr lang="en-US" dirty="0" smtClean="0"/>
              <a:t>Responsibility for class attendance rests with the student. 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Regular and punctual attendance at all scheduled classes is expected.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Instructors should set an attendance policy for each course they teach.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Instructors should state clearly in their syllabi their policy regarding student absences and how absences affect grades.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 dirty="0" smtClean="0">
                <a:latin typeface="Chaparral Pro" pitchFamily="18" charset="0"/>
              </a:rPr>
              <a:t>Syllabus Attendance policies</a:t>
            </a:r>
            <a:br>
              <a:rPr lang="en-US" sz="3200" b="1" dirty="0" smtClean="0">
                <a:latin typeface="Chaparral Pro" pitchFamily="18" charset="0"/>
              </a:rPr>
            </a:br>
            <a:r>
              <a:rPr lang="en-US" sz="3100" b="1" dirty="0" smtClean="0">
                <a:latin typeface="Chaparral Pro" pitchFamily="18" charset="0"/>
              </a:rPr>
              <a:t>More examples at </a:t>
            </a:r>
            <a:r>
              <a:rPr lang="en-US" sz="3100" b="1" dirty="0" smtClean="0">
                <a:latin typeface="Chaparral Pro" pitchFamily="18" charset="0"/>
                <a:hlinkClick r:id="rId3"/>
              </a:rPr>
              <a:t>www.robdanin.com</a:t>
            </a:r>
            <a:r>
              <a:rPr lang="en-US" sz="3100" b="1" dirty="0" smtClean="0">
                <a:latin typeface="Chaparral Pro" pitchFamily="18" charset="0"/>
              </a:rPr>
              <a:t> </a:t>
            </a:r>
            <a:endParaRPr lang="en-US" sz="3100" b="1" dirty="0">
              <a:latin typeface="Chaparral Pro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0" y="762000"/>
            <a:ext cx="8839200" cy="6096000"/>
          </a:xfrm>
        </p:spPr>
        <p:txBody>
          <a:bodyPr/>
          <a:lstStyle/>
          <a:p>
            <a:r>
              <a:rPr lang="en-US" dirty="0" smtClean="0"/>
              <a:t>Attendance statement from previous syllabus sample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Some other sample attendance policies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143000"/>
            <a:ext cx="86868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429000"/>
            <a:ext cx="9144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562600"/>
            <a:ext cx="9144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latin typeface="Chaparral Pro" pitchFamily="18" charset="0"/>
              </a:rPr>
              <a:t>Syllabus Design Work Sessions</a:t>
            </a:r>
            <a:endParaRPr lang="en-US" sz="3200" b="1" dirty="0">
              <a:latin typeface="Chaparral Pro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838200"/>
            <a:ext cx="8839200" cy="6019800"/>
          </a:xfrm>
        </p:spPr>
        <p:txBody>
          <a:bodyPr/>
          <a:lstStyle/>
          <a:p>
            <a:r>
              <a:rPr lang="en-US" dirty="0" smtClean="0"/>
              <a:t>With the template that follows and provided to you in hardcopy, please take the time to update, revise or create a new course syllabus.</a:t>
            </a:r>
          </a:p>
          <a:p>
            <a:r>
              <a:rPr lang="en-US" dirty="0" smtClean="0"/>
              <a:t>Feel free to work with a partner or in groups.</a:t>
            </a:r>
          </a:p>
          <a:p>
            <a:r>
              <a:rPr lang="en-US" dirty="0" smtClean="0"/>
              <a:t>Please be willing to share the progress you have made in the designing of your syllabus.</a:t>
            </a:r>
          </a:p>
          <a:p>
            <a:pPr>
              <a:buNone/>
            </a:pPr>
            <a:r>
              <a:rPr lang="en-US" b="1" dirty="0" smtClean="0">
                <a:solidFill>
                  <a:schemeClr val="tx2"/>
                </a:solidFill>
                <a:latin typeface="Chaparral Pro" pitchFamily="18" charset="0"/>
              </a:rPr>
              <a:t>                                       </a:t>
            </a:r>
            <a:endParaRPr lang="en-US" b="1" i="1" dirty="0" smtClean="0"/>
          </a:p>
          <a:p>
            <a:pPr algn="ctr">
              <a:buNone/>
            </a:pPr>
            <a:r>
              <a:rPr lang="en-US" sz="3200" b="1" dirty="0" smtClean="0">
                <a:solidFill>
                  <a:schemeClr val="tx2"/>
                </a:solidFill>
                <a:latin typeface="Chaparral Pro" pitchFamily="18" charset="0"/>
              </a:rPr>
              <a:t>            share your suggestions and experiences!</a:t>
            </a:r>
          </a:p>
          <a:p>
            <a:pPr algn="ctr">
              <a:buNone/>
            </a:pPr>
            <a:endParaRPr lang="en-US" sz="3200" b="1" i="1" dirty="0" smtClean="0"/>
          </a:p>
          <a:p>
            <a:pPr algn="ctr">
              <a:buNone/>
            </a:pPr>
            <a:r>
              <a:rPr lang="en-US" sz="3200" b="1" i="1" dirty="0" smtClean="0"/>
              <a:t>Syllabus Design</a:t>
            </a:r>
            <a:r>
              <a:rPr lang="en-US" sz="3200" b="1" dirty="0" smtClean="0">
                <a:hlinkClick r:id="rId3"/>
              </a:rPr>
              <a:t/>
            </a:r>
            <a:br>
              <a:rPr lang="en-US" sz="3200" b="1" dirty="0" smtClean="0">
                <a:hlinkClick r:id="rId3"/>
              </a:rPr>
            </a:br>
            <a:r>
              <a:rPr lang="en-US" sz="3200" dirty="0" smtClean="0"/>
              <a:t> </a:t>
            </a:r>
            <a:r>
              <a:rPr lang="en-US" sz="3200" dirty="0" smtClean="0">
                <a:hlinkClick r:id="rId4"/>
              </a:rPr>
              <a:t>www.robdanin.com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pic>
        <p:nvPicPr>
          <p:cNvPr id="2050" name="Picture 2" descr="C:\Documents and Settings\Rob\Local Settings\Temporary Internet Files\Content.IE5\RW8G311Q\MC900434763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276600"/>
            <a:ext cx="1219200" cy="144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latin typeface="Chaparral Pro" pitchFamily="18" charset="0"/>
              </a:rPr>
              <a:t>Syllabus template – Page </a:t>
            </a:r>
            <a:r>
              <a:rPr lang="en-US" sz="3200" b="1" dirty="0" smtClean="0">
                <a:solidFill>
                  <a:srgbClr val="FF0000"/>
                </a:solidFill>
                <a:latin typeface="Chaparral Pro" pitchFamily="18" charset="0"/>
              </a:rPr>
              <a:t>1</a:t>
            </a:r>
            <a:endParaRPr lang="en-US" sz="3200" b="1" dirty="0">
              <a:solidFill>
                <a:srgbClr val="FF0000"/>
              </a:solidFill>
              <a:latin typeface="Chaparral Pro" pitchFamily="18" charset="0"/>
            </a:endParaRPr>
          </a:p>
        </p:txBody>
      </p:sp>
      <p:pic>
        <p:nvPicPr>
          <p:cNvPr id="3078" name="Picture 6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600"/>
            <a:ext cx="8077199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latin typeface="Chaparral Pro" pitchFamily="18" charset="0"/>
              </a:rPr>
              <a:t>Syllabus template – Page </a:t>
            </a:r>
            <a:r>
              <a:rPr lang="en-US" sz="3200" b="1" dirty="0" smtClean="0">
                <a:solidFill>
                  <a:srgbClr val="FF0000"/>
                </a:solidFill>
                <a:latin typeface="Chaparral Pro" pitchFamily="18" charset="0"/>
              </a:rPr>
              <a:t>2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600"/>
            <a:ext cx="80772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763000" cy="106680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>
                <a:latin typeface="Chaparral Pro" pitchFamily="18" charset="0"/>
              </a:rPr>
              <a:t>Things to consider When developing your syllabus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066800"/>
            <a:ext cx="8534400" cy="5791200"/>
          </a:xfrm>
        </p:spPr>
        <p:txBody>
          <a:bodyPr>
            <a:normAutofit fontScale="92500"/>
          </a:bodyPr>
          <a:lstStyle/>
          <a:p>
            <a:r>
              <a:rPr lang="ru-RU" sz="2600" dirty="0" smtClean="0"/>
              <a:t>A well-designed syllabus </a:t>
            </a:r>
            <a:r>
              <a:rPr lang="en-US" sz="2600" dirty="0" smtClean="0"/>
              <a:t>includes:</a:t>
            </a:r>
          </a:p>
          <a:p>
            <a:pPr lvl="1"/>
            <a:r>
              <a:rPr lang="ru-RU" sz="2600" dirty="0" smtClean="0"/>
              <a:t>a contract </a:t>
            </a:r>
            <a:endParaRPr lang="en-US" sz="2600" dirty="0" smtClean="0"/>
          </a:p>
          <a:p>
            <a:pPr lvl="2"/>
            <a:r>
              <a:rPr lang="en-US" sz="2600" dirty="0" smtClean="0"/>
              <a:t>s</a:t>
            </a:r>
            <a:r>
              <a:rPr lang="ru-RU" sz="2600" dirty="0" smtClean="0"/>
              <a:t>yllabus design is concerned with the </a:t>
            </a:r>
            <a:r>
              <a:rPr lang="ru-RU" sz="2600" b="1" u="sng" dirty="0" smtClean="0"/>
              <a:t>selection</a:t>
            </a:r>
            <a:r>
              <a:rPr lang="ru-RU" sz="2600" u="sng" dirty="0" smtClean="0">
                <a:solidFill>
                  <a:srgbClr val="002060"/>
                </a:solidFill>
              </a:rPr>
              <a:t>, </a:t>
            </a:r>
            <a:r>
              <a:rPr lang="ru-RU" sz="2600" b="1" u="sng" dirty="0" smtClean="0"/>
              <a:t>sequencing and justification </a:t>
            </a:r>
            <a:r>
              <a:rPr lang="ru-RU" sz="2600" dirty="0" smtClean="0"/>
              <a:t>of the content of the curriculum</a:t>
            </a:r>
            <a:r>
              <a:rPr lang="en-US" sz="2600" dirty="0" smtClean="0"/>
              <a:t> (Nunan, 2001)</a:t>
            </a:r>
          </a:p>
          <a:p>
            <a:pPr lvl="1"/>
            <a:r>
              <a:rPr lang="ru-RU" sz="2600" dirty="0" smtClean="0"/>
              <a:t>strong and achievable </a:t>
            </a:r>
            <a:r>
              <a:rPr lang="ru-RU" sz="2600" b="1" dirty="0" smtClean="0"/>
              <a:t>learning objectives </a:t>
            </a:r>
            <a:endParaRPr lang="en-US" sz="2600" b="1" dirty="0" smtClean="0"/>
          </a:p>
          <a:p>
            <a:pPr lvl="2"/>
            <a:r>
              <a:rPr lang="ru-RU" sz="2600" dirty="0" smtClean="0"/>
              <a:t>an outlin</a:t>
            </a:r>
            <a:r>
              <a:rPr lang="en-US" sz="2600" dirty="0" smtClean="0"/>
              <a:t>e indicating</a:t>
            </a:r>
            <a:r>
              <a:rPr lang="ru-RU" sz="2600" dirty="0" smtClean="0"/>
              <a:t> </a:t>
            </a:r>
            <a:r>
              <a:rPr lang="ru-RU" sz="2600" b="1" dirty="0" smtClean="0"/>
              <a:t>what students are expected to know and be able to do </a:t>
            </a:r>
            <a:r>
              <a:rPr lang="ru-RU" sz="2600" dirty="0" smtClean="0"/>
              <a:t>as a result of having participated in the course</a:t>
            </a:r>
            <a:endParaRPr lang="en-US" sz="2600" dirty="0" smtClean="0"/>
          </a:p>
          <a:p>
            <a:pPr lvl="2"/>
            <a:r>
              <a:rPr lang="ru-RU" sz="2600" dirty="0" smtClean="0"/>
              <a:t>subject matter, assignments, readings, and activities</a:t>
            </a:r>
            <a:endParaRPr lang="en-US" sz="2600" dirty="0" smtClean="0"/>
          </a:p>
          <a:p>
            <a:r>
              <a:rPr lang="en-US" sz="2600" dirty="0" smtClean="0"/>
              <a:t>Syllabus</a:t>
            </a:r>
            <a:r>
              <a:rPr lang="ru-RU" sz="2600" dirty="0" smtClean="0"/>
              <a:t> design </a:t>
            </a:r>
            <a:r>
              <a:rPr lang="en-US" sz="2600" dirty="0" smtClean="0"/>
              <a:t>should </a:t>
            </a:r>
            <a:r>
              <a:rPr lang="ru-RU" sz="2600" dirty="0" smtClean="0"/>
              <a:t>offer sufficient flexibility in</a:t>
            </a:r>
            <a:r>
              <a:rPr lang="en-US" sz="2600" dirty="0" smtClean="0"/>
              <a:t> order to change the course </a:t>
            </a:r>
            <a:r>
              <a:rPr lang="ru-RU" sz="2600" dirty="0" smtClean="0"/>
              <a:t>sequence</a:t>
            </a:r>
            <a:r>
              <a:rPr lang="en-US" sz="2600" dirty="0" smtClean="0"/>
              <a:t>, if necessary (e.g., snow day)</a:t>
            </a:r>
          </a:p>
          <a:p>
            <a:r>
              <a:rPr lang="ru-RU" sz="2600" b="1" dirty="0" smtClean="0"/>
              <a:t>Assessment: </a:t>
            </a:r>
            <a:r>
              <a:rPr lang="ru-RU" sz="2600" dirty="0" smtClean="0"/>
              <a:t>Continuous assessment is suggested for the course</a:t>
            </a:r>
            <a:r>
              <a:rPr lang="en-US" sz="2600" dirty="0" smtClean="0"/>
              <a:t>: </a:t>
            </a:r>
            <a:r>
              <a:rPr lang="ru-RU" sz="2600" dirty="0" smtClean="0"/>
              <a:t>oral presentation; written organization; collaboration</a:t>
            </a:r>
            <a:endParaRPr lang="en-US" sz="2600" dirty="0" smtClean="0"/>
          </a:p>
          <a:p>
            <a:endParaRPr lang="en-US" sz="3000" dirty="0" smtClean="0"/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2162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latin typeface="Chaparral Pro" pitchFamily="18" charset="0"/>
              </a:rPr>
              <a:t>Purpose of the Syllabus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143000"/>
            <a:ext cx="8382000" cy="5715000"/>
          </a:xfrm>
        </p:spPr>
        <p:txBody>
          <a:bodyPr>
            <a:normAutofit/>
          </a:bodyPr>
          <a:lstStyle/>
          <a:p>
            <a:r>
              <a:rPr lang="en-US" dirty="0" smtClean="0"/>
              <a:t>A</a:t>
            </a:r>
            <a:r>
              <a:rPr lang="ru-RU" dirty="0" smtClean="0"/>
              <a:t> syllabus serves to provide a </a:t>
            </a:r>
            <a:r>
              <a:rPr lang="en-US" dirty="0" smtClean="0"/>
              <a:t>“</a:t>
            </a:r>
            <a:r>
              <a:rPr lang="ru-RU" dirty="0" smtClean="0"/>
              <a:t>road map</a:t>
            </a:r>
            <a:r>
              <a:rPr lang="en-US" dirty="0" smtClean="0"/>
              <a:t>”</a:t>
            </a:r>
            <a:r>
              <a:rPr lang="ru-RU" dirty="0" smtClean="0"/>
              <a:t> for a course</a:t>
            </a:r>
            <a:endParaRPr lang="en-US" dirty="0" smtClean="0"/>
          </a:p>
          <a:p>
            <a:pPr lvl="1"/>
            <a:r>
              <a:rPr lang="ru-RU" sz="2400" dirty="0" smtClean="0"/>
              <a:t>both for the instructor and the students</a:t>
            </a:r>
            <a:endParaRPr lang="en-US" sz="2400" dirty="0" smtClean="0"/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  <a:p>
            <a:r>
              <a:rPr lang="ru-RU" dirty="0" smtClean="0"/>
              <a:t>Most of the students feel discontent with the syllabus </a:t>
            </a:r>
            <a:r>
              <a:rPr lang="en-US" dirty="0" smtClean="0"/>
              <a:t>[if] </a:t>
            </a:r>
            <a:r>
              <a:rPr lang="ru-RU" dirty="0" smtClean="0"/>
              <a:t>it doesn’t meet their needs (AbdulMahmoud, 2010).</a:t>
            </a:r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2061" name="Picture 13" descr="C:\Documents and Settings\Rob\Local Settings\Temporary Internet Files\Content.IE5\ZGC03M6G\MP900403129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2362200"/>
            <a:ext cx="5638800" cy="1676400"/>
          </a:xfrm>
          <a:prstGeom prst="rect">
            <a:avLst/>
          </a:prstGeom>
          <a:noFill/>
        </p:spPr>
      </p:pic>
      <p:pic>
        <p:nvPicPr>
          <p:cNvPr id="2062" name="Picture 14" descr="C:\Documents and Settings\Rob\Local Settings\Temporary Internet Files\Content.IE5\4FTAOW1W\MC900434395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4200" y="5105400"/>
            <a:ext cx="1892300" cy="1374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839200" cy="563562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>
                <a:latin typeface="Chaparral Pro" pitchFamily="18" charset="0"/>
              </a:rPr>
              <a:t>Student-Centered</a:t>
            </a:r>
            <a:r>
              <a:rPr lang="en-US" sz="3200" b="1" dirty="0" smtClean="0"/>
              <a:t> </a:t>
            </a:r>
            <a:r>
              <a:rPr lang="en-US" sz="3200" b="1" dirty="0" smtClean="0">
                <a:latin typeface="Chaparral Pro" pitchFamily="18" charset="0"/>
              </a:rPr>
              <a:t>Focus: Learner Autonomy</a:t>
            </a:r>
            <a:endParaRPr lang="en-US" sz="3200" b="1" dirty="0">
              <a:latin typeface="Chaparral Pro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914400"/>
            <a:ext cx="8874560" cy="5943600"/>
          </a:xfrm>
        </p:spPr>
        <p:txBody>
          <a:bodyPr>
            <a:normAutofit/>
          </a:bodyPr>
          <a:lstStyle/>
          <a:p>
            <a:r>
              <a:rPr lang="en-US" dirty="0" smtClean="0"/>
              <a:t>Student</a:t>
            </a:r>
            <a:r>
              <a:rPr lang="ru-RU" dirty="0" smtClean="0"/>
              <a:t>-centered focus</a:t>
            </a:r>
            <a:r>
              <a:rPr lang="en-US" dirty="0" smtClean="0"/>
              <a:t> - </a:t>
            </a:r>
            <a:r>
              <a:rPr lang="ru-RU" dirty="0" smtClean="0"/>
              <a:t>the ability to take charge of one's learning (Holec, 1981).</a:t>
            </a:r>
            <a:endParaRPr lang="en-US" dirty="0" smtClean="0"/>
          </a:p>
          <a:p>
            <a:r>
              <a:rPr lang="en-US" dirty="0" smtClean="0"/>
              <a:t>The teacher should be very much involved in assisting learners with their learning (Schwienhorst, 2003).</a:t>
            </a:r>
          </a:p>
          <a:p>
            <a:r>
              <a:rPr lang="en-US" dirty="0" smtClean="0"/>
              <a:t>Learners can choose to be more or less independent at different points in their learning process (Dickinson, 1987).</a:t>
            </a:r>
          </a:p>
          <a:p>
            <a:r>
              <a:rPr lang="en-US" dirty="0" smtClean="0"/>
              <a:t>Learners should be encouraged to </a:t>
            </a:r>
            <a:r>
              <a:rPr lang="en-US" b="1" u="sng" dirty="0" smtClean="0"/>
              <a:t>reflect on their learning</a:t>
            </a:r>
            <a:r>
              <a:rPr lang="en-US" dirty="0" smtClean="0"/>
              <a:t> and ways to improve it (Little, 1997). </a:t>
            </a:r>
          </a:p>
          <a:p>
            <a:r>
              <a:rPr lang="en-US" dirty="0" smtClean="0"/>
              <a:t>When a syllabus is designed to promote</a:t>
            </a:r>
            <a:r>
              <a:rPr lang="en-US" b="1" u="sng" dirty="0" smtClean="0"/>
              <a:t> learner autonomy</a:t>
            </a:r>
            <a:r>
              <a:rPr lang="en-US" dirty="0" smtClean="0"/>
              <a:t>, the focus of the syllabus is clearly on a </a:t>
            </a:r>
            <a:r>
              <a:rPr lang="en-US" b="1" u="sng" dirty="0" smtClean="0"/>
              <a:t>student-centered approach</a:t>
            </a:r>
            <a:r>
              <a:rPr lang="en-US" dirty="0" smtClean="0"/>
              <a:t> (Gardner &amp; Miller, 1994).</a:t>
            </a:r>
          </a:p>
          <a:p>
            <a:pPr lvl="1"/>
            <a:r>
              <a:rPr lang="en-US" sz="2400" dirty="0" smtClean="0"/>
              <a:t>The development of </a:t>
            </a:r>
            <a:r>
              <a:rPr lang="en-US" sz="2400" b="1" u="sng" dirty="0" smtClean="0"/>
              <a:t>learner autonomy </a:t>
            </a:r>
            <a:r>
              <a:rPr lang="en-US" sz="2400" dirty="0" smtClean="0"/>
              <a:t>should have strong coordinated elements  between teacher and learner (Little, 1995).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371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 smtClean="0">
                <a:latin typeface="Chaparral Pro" pitchFamily="18" charset="0"/>
              </a:rPr>
              <a:t>Syllabus Design</a:t>
            </a:r>
            <a:r>
              <a:rPr lang="en-US" sz="3100" b="1" dirty="0" smtClean="0">
                <a:latin typeface="Chaparral Pro" pitchFamily="18" charset="0"/>
              </a:rPr>
              <a:t/>
            </a:r>
            <a:br>
              <a:rPr lang="en-US" sz="3100" b="1" dirty="0" smtClean="0">
                <a:latin typeface="Chaparral Pro" pitchFamily="18" charset="0"/>
              </a:rPr>
            </a:br>
            <a:r>
              <a:rPr lang="en-US" sz="3100" i="1" dirty="0" smtClean="0"/>
              <a:t> </a:t>
            </a:r>
            <a:r>
              <a:rPr lang="en-US" sz="2000" i="1" dirty="0" smtClean="0"/>
              <a:t>from </a:t>
            </a:r>
            <a:r>
              <a:rPr lang="ru-RU" sz="2000" i="1" dirty="0" smtClean="0"/>
              <a:t>Natalia Kasatkina, Svetlana Dandanova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(</a:t>
            </a:r>
            <a:r>
              <a:rPr lang="ru-RU" sz="2000" i="1" dirty="0" smtClean="0"/>
              <a:t>Yaroslavl State University</a:t>
            </a:r>
            <a:r>
              <a:rPr lang="en-US" sz="2000" i="1" dirty="0" smtClean="0"/>
              <a:t>)</a:t>
            </a:r>
            <a:endParaRPr lang="en-US" sz="2000" b="1" dirty="0">
              <a:latin typeface="Chaparral Pro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295400"/>
            <a:ext cx="8763000" cy="5562600"/>
          </a:xfrm>
        </p:spPr>
        <p:txBody>
          <a:bodyPr>
            <a:normAutofit/>
          </a:bodyPr>
          <a:lstStyle/>
          <a:p>
            <a:r>
              <a:rPr lang="ru-RU" b="1" dirty="0" smtClean="0"/>
              <a:t>Content</a:t>
            </a:r>
            <a:r>
              <a:rPr lang="ru-RU" dirty="0" smtClean="0"/>
              <a:t>: First, reflect on the course you plan to teach. A syllabus cannot be built prior to course design</a:t>
            </a:r>
            <a:r>
              <a:rPr lang="en-US" dirty="0" smtClean="0"/>
              <a:t>.</a:t>
            </a:r>
          </a:p>
          <a:p>
            <a:r>
              <a:rPr lang="ru-RU" b="1" dirty="0" smtClean="0"/>
              <a:t>Student Input</a:t>
            </a:r>
            <a:r>
              <a:rPr lang="ru-RU" dirty="0" smtClean="0"/>
              <a:t>: Next, consider the amount of </a:t>
            </a:r>
            <a:r>
              <a:rPr lang="en-US" dirty="0" smtClean="0"/>
              <a:t>student sharing (collaboration)</a:t>
            </a:r>
            <a:r>
              <a:rPr lang="ru-RU" dirty="0" smtClean="0"/>
              <a:t> you'd like to embrace in your course.</a:t>
            </a:r>
            <a:endParaRPr lang="en-US" dirty="0" smtClean="0"/>
          </a:p>
          <a:p>
            <a:pPr lvl="0"/>
            <a:r>
              <a:rPr lang="ru-RU" b="1" dirty="0" smtClean="0"/>
              <a:t>Policies</a:t>
            </a:r>
            <a:r>
              <a:rPr lang="ru-RU" dirty="0" smtClean="0"/>
              <a:t>:</a:t>
            </a:r>
            <a:r>
              <a:rPr lang="en-US" dirty="0" smtClean="0"/>
              <a:t> Y</a:t>
            </a:r>
            <a:r>
              <a:rPr lang="ru-RU" dirty="0" smtClean="0"/>
              <a:t>ou will want to </a:t>
            </a:r>
            <a:r>
              <a:rPr lang="en-US" dirty="0" smtClean="0"/>
              <a:t>develop </a:t>
            </a:r>
            <a:r>
              <a:rPr lang="ru-RU" dirty="0" smtClean="0"/>
              <a:t>a set of policies </a:t>
            </a:r>
            <a:r>
              <a:rPr lang="en-US" dirty="0" smtClean="0"/>
              <a:t>that are based on </a:t>
            </a:r>
            <a:r>
              <a:rPr lang="ru-RU" dirty="0" smtClean="0"/>
              <a:t>your prior experiences with similar groups of students.</a:t>
            </a:r>
            <a:endParaRPr lang="en-US" dirty="0" smtClean="0"/>
          </a:p>
          <a:p>
            <a:pPr lvl="0"/>
            <a:r>
              <a:rPr lang="ru-RU" b="1" dirty="0" smtClean="0"/>
              <a:t>Schedule</a:t>
            </a:r>
            <a:r>
              <a:rPr lang="ru-RU" dirty="0" smtClean="0"/>
              <a:t>: T</a:t>
            </a:r>
            <a:r>
              <a:rPr lang="en-US" dirty="0" smtClean="0"/>
              <a:t>his should include</a:t>
            </a:r>
            <a:r>
              <a:rPr lang="ru-RU" dirty="0" smtClean="0"/>
              <a:t> </a:t>
            </a:r>
            <a:r>
              <a:rPr lang="en-US" dirty="0" smtClean="0"/>
              <a:t>the </a:t>
            </a:r>
            <a:r>
              <a:rPr lang="ru-RU" dirty="0" smtClean="0"/>
              <a:t>topics to explore, presentations, guest speakers and assignments</a:t>
            </a:r>
            <a:r>
              <a:rPr lang="en-US" dirty="0" smtClean="0"/>
              <a:t>.</a:t>
            </a:r>
          </a:p>
          <a:p>
            <a:pPr lvl="0"/>
            <a:r>
              <a:rPr lang="ru-RU" b="1" dirty="0" smtClean="0"/>
              <a:t>Setting the Tone</a:t>
            </a:r>
            <a:r>
              <a:rPr lang="ru-RU" dirty="0" smtClean="0"/>
              <a:t>: Once the basics of your syllabus are in place, consider the tone you are setting with your students.</a:t>
            </a:r>
            <a:endParaRPr lang="en-US" dirty="0" smtClean="0"/>
          </a:p>
          <a:p>
            <a:pPr lvl="1"/>
            <a:r>
              <a:rPr lang="ru-RU" dirty="0" smtClean="0"/>
              <a:t>To emphasize policies or deadlines, use </a:t>
            </a:r>
            <a:r>
              <a:rPr lang="ru-RU" i="1" dirty="0" smtClean="0"/>
              <a:t>italics, </a:t>
            </a:r>
            <a:r>
              <a:rPr lang="ru-RU" b="1" dirty="0" smtClean="0"/>
              <a:t>bold</a:t>
            </a:r>
            <a:r>
              <a:rPr lang="ru-RU" dirty="0" smtClean="0"/>
              <a:t> or </a:t>
            </a:r>
            <a:r>
              <a:rPr lang="ru-RU" u="sng" dirty="0" smtClean="0"/>
              <a:t>underlining</a:t>
            </a:r>
            <a:r>
              <a:rPr lang="ru-RU" dirty="0" smtClean="0"/>
              <a:t> to draw student attention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K</a:t>
            </a:r>
            <a:r>
              <a:rPr lang="ru-RU" dirty="0" smtClean="0"/>
              <a:t>eep in mind that ALL CAPS IS LIKE SHOUTING.</a:t>
            </a:r>
            <a:endParaRPr lang="en-US" dirty="0" smtClean="0"/>
          </a:p>
          <a:p>
            <a:endParaRPr lang="en-US" b="1" dirty="0"/>
          </a:p>
        </p:txBody>
      </p:sp>
      <p:pic>
        <p:nvPicPr>
          <p:cNvPr id="2050" name="Picture 2" descr="C:\Documents and Settings\Rob\Local Settings\Temporary Internet Files\Content.IE5\Z21ATJSV\MP900422333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6019800"/>
            <a:ext cx="2133600" cy="83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9762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>
                <a:latin typeface="Chaparral Pro" pitchFamily="18" charset="0"/>
              </a:rPr>
              <a:t>Sample Syllabi  </a:t>
            </a:r>
            <a:r>
              <a:rPr lang="en-US" sz="3200" b="1" dirty="0" smtClean="0">
                <a:solidFill>
                  <a:srgbClr val="FF0000"/>
                </a:solidFill>
                <a:latin typeface="Chaparral Pro" pitchFamily="18" charset="0"/>
              </a:rPr>
              <a:t>1</a:t>
            </a:r>
            <a:endParaRPr lang="en-US" sz="3200" b="1" dirty="0">
              <a:solidFill>
                <a:srgbClr val="FF0000"/>
              </a:solidFill>
              <a:latin typeface="Chaparral Pro" pitchFamily="18" charset="0"/>
            </a:endParaRPr>
          </a:p>
        </p:txBody>
      </p:sp>
      <p:pic>
        <p:nvPicPr>
          <p:cNvPr id="3076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762000"/>
            <a:ext cx="8077199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9762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>
                <a:latin typeface="Chaparral Pro" pitchFamily="18" charset="0"/>
              </a:rPr>
              <a:t>Sample Syllabi  </a:t>
            </a:r>
            <a:r>
              <a:rPr lang="en-US" sz="3200" b="1" dirty="0" smtClean="0">
                <a:solidFill>
                  <a:srgbClr val="FF0000"/>
                </a:solidFill>
                <a:latin typeface="Chaparral Pro" pitchFamily="18" charset="0"/>
              </a:rPr>
              <a:t>1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38200"/>
            <a:ext cx="80772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15962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latin typeface="Chaparral Pro" pitchFamily="18" charset="0"/>
              </a:rPr>
              <a:t>Sample Syllabi  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Chaparral Pro" pitchFamily="18" charset="0"/>
              </a:rPr>
              <a:t>2</a:t>
            </a:r>
            <a:endParaRPr lang="en-US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14400"/>
            <a:ext cx="80772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 smtClean="0">
                <a:latin typeface="Chaparral Pro" pitchFamily="18" charset="0"/>
              </a:rPr>
              <a:t>Sample Syllabi  </a:t>
            </a:r>
            <a:r>
              <a:rPr lang="en-US" sz="3600" b="1" dirty="0" smtClean="0">
                <a:solidFill>
                  <a:schemeClr val="accent3">
                    <a:lumMod val="50000"/>
                  </a:schemeClr>
                </a:solidFill>
                <a:latin typeface="Chaparral Pro" pitchFamily="18" charset="0"/>
              </a:rPr>
              <a:t>3</a:t>
            </a:r>
            <a:r>
              <a:rPr lang="en-US" sz="3600" b="1" dirty="0" smtClean="0">
                <a:latin typeface="Chaparral Pro" pitchFamily="18" charset="0"/>
              </a:rPr>
              <a:t> (Abridged) </a:t>
            </a:r>
            <a:br>
              <a:rPr lang="en-US" sz="3600" b="1" dirty="0" smtClean="0">
                <a:latin typeface="Chaparral Pro" pitchFamily="18" charset="0"/>
              </a:rPr>
            </a:br>
            <a:r>
              <a:rPr lang="en-US" sz="3100" b="1" dirty="0" smtClean="0">
                <a:latin typeface="Chaparral Pro" pitchFamily="18" charset="0"/>
              </a:rPr>
              <a:t>from 7 pages!</a:t>
            </a:r>
            <a:endParaRPr lang="en-US" sz="31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14400"/>
            <a:ext cx="81534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1245</TotalTime>
  <Words>629</Words>
  <Application>Microsoft Office PowerPoint</Application>
  <PresentationFormat>On-screen Show (4:3)</PresentationFormat>
  <Paragraphs>91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Calibri</vt:lpstr>
      <vt:lpstr>Century Schoolbook</vt:lpstr>
      <vt:lpstr>Chaparral Pro</vt:lpstr>
      <vt:lpstr>Wingdings</vt:lpstr>
      <vt:lpstr>Wingdings 2</vt:lpstr>
      <vt:lpstr>Oriel</vt:lpstr>
      <vt:lpstr>      Syllabus Design</vt:lpstr>
      <vt:lpstr>Things to consider When developing your syllabus</vt:lpstr>
      <vt:lpstr>Purpose of the Syllabus</vt:lpstr>
      <vt:lpstr>Student-Centered Focus: Learner Autonomy</vt:lpstr>
      <vt:lpstr>Syllabus Design  from Natalia Kasatkina, Svetlana Dandanova (Yaroslavl State University)</vt:lpstr>
      <vt:lpstr>Sample Syllabi  1</vt:lpstr>
      <vt:lpstr>Sample Syllabi  1</vt:lpstr>
      <vt:lpstr>Sample Syllabi  2</vt:lpstr>
      <vt:lpstr>Sample Syllabi  3 (Abridged)  from 7 pages!</vt:lpstr>
      <vt:lpstr>Sample Syllabi  3 (Abridged) </vt:lpstr>
      <vt:lpstr>Sample Syllabi  3 (Abridged) </vt:lpstr>
      <vt:lpstr>Syllabus Attendance policies</vt:lpstr>
      <vt:lpstr>Syllabus Attendance policies More examples at www.robdanin.com </vt:lpstr>
      <vt:lpstr>Syllabus Design Work Sessions</vt:lpstr>
      <vt:lpstr>Syllabus template – Page 1</vt:lpstr>
      <vt:lpstr>Syllabus template – Page 2</vt:lpstr>
    </vt:vector>
  </TitlesOfParts>
  <Company>Acer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Syllabus Design</dc:title>
  <dc:creator>Valued Acer Customer</dc:creator>
  <cp:lastModifiedBy>Rob Danin</cp:lastModifiedBy>
  <cp:revision>107</cp:revision>
  <dcterms:created xsi:type="dcterms:W3CDTF">2012-10-09T05:18:07Z</dcterms:created>
  <dcterms:modified xsi:type="dcterms:W3CDTF">2015-09-20T17:30:47Z</dcterms:modified>
</cp:coreProperties>
</file>