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ctiveX/activeX1.xml" ContentType="application/vnd.ms-office.activeX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7" r:id="rId4"/>
    <p:sldId id="271" r:id="rId5"/>
    <p:sldId id="263" r:id="rId6"/>
    <p:sldId id="258" r:id="rId7"/>
    <p:sldId id="259" r:id="rId8"/>
    <p:sldId id="260" r:id="rId9"/>
    <p:sldId id="270" r:id="rId10"/>
    <p:sldId id="262" r:id="rId11"/>
    <p:sldId id="269" r:id="rId12"/>
    <p:sldId id="261" r:id="rId13"/>
    <p:sldId id="268" r:id="rId14"/>
    <p:sldId id="266" r:id="rId15"/>
    <p:sldId id="26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1FF44-DFCF-4954-820D-4222FC765B93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C1B1A-9FEF-44DC-B8B4-86DF0E9841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1B1A-9FEF-44DC-B8B4-86DF0E9841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1B1A-9FEF-44DC-B8B4-86DF0E98416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1B1A-9FEF-44DC-B8B4-86DF0E98416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1B1A-9FEF-44DC-B8B4-86DF0E98416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1B1A-9FEF-44DC-B8B4-86DF0E98416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1B1A-9FEF-44DC-B8B4-86DF0E98416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1B1A-9FEF-44DC-B8B4-86DF0E98416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1B1A-9FEF-44DC-B8B4-86DF0E98416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9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1B1A-9FEF-44DC-B8B4-86DF0E98416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1B1A-9FEF-44DC-B8B4-86DF0E98416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1B1A-9FEF-44DC-B8B4-86DF0E98416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1B1A-9FEF-44DC-B8B4-86DF0E98416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6CE40-FE34-4B52-A155-B53E58A1E1A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1B1A-9FEF-44DC-B8B4-86DF0E98416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1B1A-9FEF-44DC-B8B4-86DF0E98416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C1B1A-9FEF-44DC-B8B4-86DF0E98416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011D-7F06-4586-BA33-4C870FA93DF1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FF7C5-4ED1-491D-8FCD-282B7CC526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011D-7F06-4586-BA33-4C870FA93DF1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F7C5-4ED1-491D-8FCD-282B7CC52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F6FF7C5-4ED1-491D-8FCD-282B7CC526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011D-7F06-4586-BA33-4C870FA93DF1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011D-7F06-4586-BA33-4C870FA93DF1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F6FF7C5-4ED1-491D-8FCD-282B7CC526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011D-7F06-4586-BA33-4C870FA93DF1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FF7C5-4ED1-491D-8FCD-282B7CC526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8AC011D-7F06-4586-BA33-4C870FA93DF1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F7C5-4ED1-491D-8FCD-282B7CC526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011D-7F06-4586-BA33-4C870FA93DF1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F6FF7C5-4ED1-491D-8FCD-282B7CC526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011D-7F06-4586-BA33-4C870FA93DF1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F6FF7C5-4ED1-491D-8FCD-282B7CC52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011D-7F06-4586-BA33-4C870FA93DF1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6FF7C5-4ED1-491D-8FCD-282B7CC52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FF7C5-4ED1-491D-8FCD-282B7CC526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C011D-7F06-4586-BA33-4C870FA93DF1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F6FF7C5-4ED1-491D-8FCD-282B7CC526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8AC011D-7F06-4586-BA33-4C870FA93DF1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8AC011D-7F06-4586-BA33-4C870FA93DF1}" type="datetimeFigureOut">
              <a:rPr lang="en-US" smtClean="0"/>
              <a:pPr/>
              <a:t>4/16/2017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FF7C5-4ED1-491D-8FCD-282B7CC526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dani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hyperlink" Target="http://www.youtube.com/watch?v=LB5s-LKPk4A" TargetMode="Externa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danin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5334000"/>
            <a:ext cx="5410200" cy="1143000"/>
          </a:xfrm>
        </p:spPr>
        <p:txBody>
          <a:bodyPr>
            <a:normAutofit/>
          </a:bodyPr>
          <a:lstStyle/>
          <a:p>
            <a:r>
              <a:rPr lang="en-US" dirty="0"/>
              <a:t>Dr. Rob Danin</a:t>
            </a:r>
          </a:p>
          <a:p>
            <a:r>
              <a:rPr lang="en-US" dirty="0"/>
              <a:t>English Language Specialist</a:t>
            </a:r>
          </a:p>
          <a:p>
            <a:r>
              <a:rPr lang="en-US" dirty="0">
                <a:hlinkClick r:id="rId3"/>
              </a:rPr>
              <a:t>www.robdanin.com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Reflective Teaching Practices</a:t>
            </a:r>
          </a:p>
        </p:txBody>
      </p:sp>
      <p:pic>
        <p:nvPicPr>
          <p:cNvPr id="1030" name="Picture 6" descr="C:\Documents and Settings\Rob\Local Settings\Temporary Internet Files\Content.IE5\32H10DUW\MP90004946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7432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/>
          </a:bodyPr>
          <a:lstStyle/>
          <a:p>
            <a:r>
              <a:rPr lang="en-US" sz="4000" b="1" dirty="0"/>
              <a:t>Reflection Topics for Educators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50261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Was the instructional objective met?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3"/>
                </a:solidFill>
              </a:rPr>
              <a:t>Were the students productively engaged? How do I know?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How do I know students learned what was intended?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3"/>
                </a:solidFill>
              </a:rPr>
              <a:t>Did I alter my instructional plan as I taught the lesson?  If so, why?</a:t>
            </a:r>
          </a:p>
          <a:p>
            <a:pPr lvl="0">
              <a:lnSpc>
                <a:spcPct val="90000"/>
              </a:lnSpc>
            </a:pPr>
            <a:r>
              <a:rPr lang="en-US" sz="2800" dirty="0"/>
              <a:t>Do my assessments really reflect learning?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3"/>
                </a:solidFill>
              </a:rPr>
              <a:t>Which students benefited from this activity?  Which did not?</a:t>
            </a:r>
            <a:endParaRPr lang="en-GB" sz="2800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pic>
        <p:nvPicPr>
          <p:cNvPr id="9220" name="Picture 4" descr="C:\Documents and Settings\Rob\Local Settings\Temporary Internet Files\Content.IE5\9272BUVO\MP9004484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90600"/>
            <a:ext cx="39624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/>
          </a:bodyPr>
          <a:lstStyle/>
          <a:p>
            <a:r>
              <a:rPr lang="en-US" sz="4000" b="1" dirty="0"/>
              <a:t>Reflection Topics for Educators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502615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What new strategies have I tried lately that might benefit a student I am struggling with?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3"/>
                </a:solidFill>
              </a:rPr>
              <a:t>In what ways am I challenging students who are clearly being successful in my classroom?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new ideas have I tried in my classroom lately to keep myself energized about teaching?</a:t>
            </a:r>
          </a:p>
          <a:p>
            <a:pPr lvl="0">
              <a:lnSpc>
                <a:spcPct val="90000"/>
              </a:lnSpc>
            </a:pPr>
            <a:r>
              <a:rPr lang="en-US" sz="2800" dirty="0">
                <a:solidFill>
                  <a:schemeClr val="accent3"/>
                </a:solidFill>
              </a:rPr>
              <a:t>What can your colleagues do to give you more support? </a:t>
            </a:r>
          </a:p>
          <a:p>
            <a:pPr>
              <a:lnSpc>
                <a:spcPct val="90000"/>
              </a:lnSpc>
            </a:pPr>
            <a:r>
              <a:rPr lang="en-US" dirty="0"/>
              <a:t>In what ways can I support my colleagues in their students’ learning?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</a:rPr>
              <a:t>Others:</a:t>
            </a:r>
          </a:p>
        </p:txBody>
      </p:sp>
      <p:pic>
        <p:nvPicPr>
          <p:cNvPr id="9220" name="Picture 4" descr="C:\Documents and Settings\Rob\Local Settings\Temporary Internet Files\Content.IE5\9272BUVO\MP9004484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90600"/>
            <a:ext cx="39624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/>
              <a:t>Reflection Topics for Students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873752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sz="2400" b="1" dirty="0"/>
              <a:t>Reflective journal writing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What during today’s lesson has frustrated or excited me? What are the next steps in acting on these feelings?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Having students describe their awareness of their own cross-cultural ethnocentrism or stereotypes.</a:t>
            </a:r>
          </a:p>
          <a:p>
            <a:r>
              <a:rPr lang="en-US" sz="2400" b="1" dirty="0"/>
              <a:t>Personal growth statements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What have I learned about myself through this educational experience (essay, project, presentation, etc.)?</a:t>
            </a:r>
          </a:p>
        </p:txBody>
      </p:sp>
      <p:pic>
        <p:nvPicPr>
          <p:cNvPr id="4104" name="Picture 8" descr="C:\Documents and Settings\Rob\Local Settings\Temporary Internet Files\Content.IE5\32H10DUW\MC9000554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1"/>
            <a:ext cx="4800600" cy="205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b="1" dirty="0"/>
              <a:t>Reflection Topics for Students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9499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sz="2600" b="1" u="sng" dirty="0"/>
              <a:t>Self-evaluation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Setting of goals </a:t>
            </a:r>
            <a:r>
              <a:rPr lang="en-US" sz="2600" dirty="0">
                <a:solidFill>
                  <a:schemeClr val="tx1"/>
                </a:solidFill>
              </a:rPr>
              <a:t>(personal, academic) and determining if and how they were met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Self-evaluation</a:t>
            </a:r>
            <a:r>
              <a:rPr lang="en-US" sz="2600" dirty="0">
                <a:solidFill>
                  <a:schemeClr val="tx1"/>
                </a:solidFill>
              </a:rPr>
              <a:t> of performance on projects and papers by providing students a carefully designed </a:t>
            </a:r>
            <a:r>
              <a:rPr lang="en-US" sz="2600" u="sng" dirty="0">
                <a:solidFill>
                  <a:schemeClr val="tx1"/>
                </a:solidFill>
              </a:rPr>
              <a:t>rubric</a:t>
            </a:r>
          </a:p>
          <a:p>
            <a:pPr lvl="1"/>
            <a:r>
              <a:rPr lang="en-US" sz="2600" b="1" dirty="0">
                <a:solidFill>
                  <a:schemeClr val="tx1"/>
                </a:solidFill>
              </a:rPr>
              <a:t>Student Portfolio</a:t>
            </a:r>
            <a:r>
              <a:rPr lang="en-US" sz="2600" dirty="0">
                <a:solidFill>
                  <a:schemeClr val="tx1"/>
                </a:solidFill>
              </a:rPr>
              <a:t>: The student participates in the </a:t>
            </a:r>
            <a:r>
              <a:rPr lang="en-US" sz="2600" u="sng" dirty="0">
                <a:solidFill>
                  <a:schemeClr val="tx1"/>
                </a:solidFill>
              </a:rPr>
              <a:t>selection of portfolio content</a:t>
            </a:r>
            <a:r>
              <a:rPr lang="en-US" sz="2600" dirty="0">
                <a:solidFill>
                  <a:schemeClr val="tx1"/>
                </a:solidFill>
              </a:rPr>
              <a:t>, the </a:t>
            </a:r>
            <a:r>
              <a:rPr lang="en-US" sz="2600" u="sng" dirty="0">
                <a:solidFill>
                  <a:schemeClr val="tx1"/>
                </a:solidFill>
              </a:rPr>
              <a:t>development of guidelines for selection</a:t>
            </a:r>
            <a:r>
              <a:rPr lang="en-US" sz="2600" dirty="0">
                <a:solidFill>
                  <a:schemeClr val="tx1"/>
                </a:solidFill>
              </a:rPr>
              <a:t>, and the </a:t>
            </a:r>
            <a:r>
              <a:rPr lang="en-US" sz="2600" u="sng" dirty="0">
                <a:solidFill>
                  <a:schemeClr val="tx1"/>
                </a:solidFill>
              </a:rPr>
              <a:t>criteria for judging merit</a:t>
            </a:r>
          </a:p>
          <a:p>
            <a:r>
              <a:rPr lang="en-US" sz="2600" b="1" u="sng" dirty="0"/>
              <a:t>Peer evaluation: Constructive Feedback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“A suggestion I can offer for improvement is</a:t>
            </a:r>
            <a:r>
              <a:rPr lang="en-US" sz="2600" b="1" dirty="0">
                <a:solidFill>
                  <a:schemeClr val="tx1"/>
                </a:solidFill>
              </a:rPr>
              <a:t> ________.”</a:t>
            </a:r>
          </a:p>
          <a:p>
            <a:r>
              <a:rPr lang="en-US" sz="2600" b="1" dirty="0">
                <a:solidFill>
                  <a:schemeClr val="tx1"/>
                </a:solidFill>
              </a:rPr>
              <a:t>Others: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104" name="Picture 8" descr="C:\Documents and Settings\Rob\Local Settings\Temporary Internet Files\Content.IE5\32H10DUW\MC9000554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1"/>
            <a:ext cx="4800600" cy="167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</a:bodyPr>
          <a:lstStyle/>
          <a:p>
            <a:r>
              <a:rPr lang="en-US" sz="3400" b="1" dirty="0"/>
              <a:t>Student Reflection=Student Motivation</a:t>
            </a:r>
            <a:br>
              <a:rPr lang="en-US" sz="3400" b="1" dirty="0"/>
            </a:br>
            <a:r>
              <a:rPr lang="en-US" sz="2000" b="1" dirty="0">
                <a:hlinkClick r:id="rId5"/>
              </a:rPr>
              <a:t>http://www.youtube.com/watch?v=LB5s-LKPk4A</a:t>
            </a:r>
            <a:r>
              <a:rPr lang="en-US" sz="20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4" name="ShockwaveFlash1" r:id="rId2" imgW="8535960" imgH="4572000"/>
        </mc:Choice>
        <mc:Fallback>
          <p:control name="ShockwaveFlash1" r:id="rId2" imgW="8535960" imgH="457200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04800" y="1676400"/>
                  <a:ext cx="8535988" cy="4572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500" dirty="0"/>
              <a:t>As previously discussed… </a:t>
            </a:r>
            <a:br>
              <a:rPr lang="en-US" sz="3500" dirty="0"/>
            </a:br>
            <a:r>
              <a:rPr lang="en-US" sz="3500" b="1" dirty="0"/>
              <a:t>Educational Philosophy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842248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400" i="1" dirty="0"/>
              <a:t>is a </a:t>
            </a:r>
            <a:r>
              <a:rPr lang="en-US" sz="2400" i="1" dirty="0">
                <a:solidFill>
                  <a:schemeClr val="accent3"/>
                </a:solidFill>
              </a:rPr>
              <a:t>philosophical reflection </a:t>
            </a:r>
            <a:r>
              <a:rPr lang="en-US" sz="2400" i="1" dirty="0"/>
              <a:t>on the nature, aims, and problems of education. </a:t>
            </a:r>
            <a:r>
              <a:rPr lang="en-US" sz="2000" dirty="0"/>
              <a:t>(Encyclopedia of Britannica)</a:t>
            </a:r>
          </a:p>
          <a:p>
            <a:r>
              <a:rPr lang="en-US" sz="2400" i="1" dirty="0"/>
              <a:t>sums up systems of belief for </a:t>
            </a:r>
            <a:r>
              <a:rPr lang="en-US" sz="2400" i="1" dirty="0">
                <a:solidFill>
                  <a:schemeClr val="accent3"/>
                </a:solidFill>
              </a:rPr>
              <a:t>self-reflection</a:t>
            </a:r>
            <a:r>
              <a:rPr lang="en-US" sz="2400" i="1" dirty="0"/>
              <a:t> and professional growth</a:t>
            </a:r>
            <a:r>
              <a:rPr lang="en-US" i="1" dirty="0"/>
              <a:t>. </a:t>
            </a:r>
            <a:r>
              <a:rPr lang="en-US" sz="2000" dirty="0"/>
              <a:t>(about.com)</a:t>
            </a:r>
          </a:p>
          <a:p>
            <a:r>
              <a:rPr lang="en-US" dirty="0"/>
              <a:t>As a professional reflective (educational philosophy) activity, please consider your response to the following statements: </a:t>
            </a:r>
          </a:p>
          <a:p>
            <a:r>
              <a:rPr lang="en-US" dirty="0">
                <a:solidFill>
                  <a:schemeClr val="accent3"/>
                </a:solidFill>
              </a:rPr>
              <a:t>What is the purpose of education?</a:t>
            </a:r>
          </a:p>
          <a:p>
            <a:r>
              <a:rPr lang="en-US" dirty="0"/>
              <a:t>What is your role as an educator?</a:t>
            </a:r>
          </a:p>
          <a:p>
            <a:r>
              <a:rPr lang="en-US" dirty="0">
                <a:solidFill>
                  <a:schemeClr val="accent3"/>
                </a:solidFill>
              </a:rPr>
              <a:t>I believe a good teacher …</a:t>
            </a:r>
          </a:p>
          <a:p>
            <a:r>
              <a:rPr lang="en-US" dirty="0"/>
              <a:t>The most important thing I try to accomplish is to…</a:t>
            </a:r>
          </a:p>
          <a:p>
            <a:r>
              <a:rPr lang="en-US" dirty="0">
                <a:solidFill>
                  <a:schemeClr val="accent3"/>
                </a:solidFill>
              </a:rPr>
              <a:t>As a teacher, my hope for myself and my students is that…</a:t>
            </a:r>
          </a:p>
          <a:p>
            <a:r>
              <a:rPr lang="en-US" dirty="0"/>
              <a:t>My plans for the future are to…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842248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Reflective Teaching Resources</a:t>
            </a:r>
            <a:br>
              <a:rPr lang="en-US" sz="3200" b="1" dirty="0"/>
            </a:br>
            <a:r>
              <a:rPr lang="en-US" sz="3200" b="1" dirty="0">
                <a:hlinkClick r:id="rId3"/>
              </a:rPr>
              <a:t>www.robdanin.com</a:t>
            </a:r>
            <a:r>
              <a:rPr lang="en-US" sz="3200" b="1" dirty="0"/>
              <a:t>  </a:t>
            </a:r>
          </a:p>
        </p:txBody>
      </p:sp>
      <p:pic>
        <p:nvPicPr>
          <p:cNvPr id="5122" name="Picture 2" descr="C:\Documents and Settings\Rob\Local Settings\Temporary Internet Files\Content.IE5\1655672H\MC900415144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200400" y="2895600"/>
            <a:ext cx="2104931" cy="2618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1480" y="20574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   Thank You!!</a:t>
            </a:r>
          </a:p>
        </p:txBody>
      </p:sp>
    </p:spTree>
    <p:extLst>
      <p:ext uri="{BB962C8B-B14F-4D97-AF65-F5344CB8AC3E}">
        <p14:creationId xmlns:p14="http://schemas.microsoft.com/office/powerpoint/2010/main" val="76959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Reflective Practices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839200" cy="52578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are non-judgmental, collaborative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should allow for </a:t>
            </a:r>
            <a:r>
              <a:rPr lang="en-GB" sz="2800" dirty="0">
                <a:solidFill>
                  <a:schemeClr val="accent3"/>
                </a:solidFill>
              </a:rPr>
              <a:t>flexibility, open-mindedness</a:t>
            </a:r>
            <a:endParaRPr kumimoji="1" lang="en-US" sz="2800" dirty="0">
              <a:solidFill>
                <a:schemeClr val="accent3"/>
              </a:solidFill>
            </a:endParaRPr>
          </a:p>
          <a:p>
            <a:r>
              <a:rPr kumimoji="1" lang="en-US" sz="2800" dirty="0"/>
              <a:t>To be an effective reflective practitioner, you must recognize that learning from what </a:t>
            </a:r>
            <a:r>
              <a:rPr kumimoji="1" lang="en-US" sz="2800" u="sng" dirty="0"/>
              <a:t>does not</a:t>
            </a:r>
            <a:r>
              <a:rPr kumimoji="1" lang="en-US" sz="2800" dirty="0"/>
              <a:t> work is on the same path as learning </a:t>
            </a:r>
            <a:r>
              <a:rPr kumimoji="1" lang="en-US" sz="2800" u="sng" dirty="0"/>
              <a:t>what does</a:t>
            </a:r>
            <a:r>
              <a:rPr kumimoji="1" lang="en-US" sz="2800" dirty="0"/>
              <a:t> work.  There must be room for ‘failure’ in the reflective process.  </a:t>
            </a:r>
            <a:r>
              <a:rPr kumimoji="1" lang="en-US" sz="2000" dirty="0"/>
              <a:t>(</a:t>
            </a:r>
            <a:r>
              <a:rPr lang="en-GB" sz="2000" dirty="0"/>
              <a:t>Margaret Keane)</a:t>
            </a:r>
            <a:r>
              <a:rPr kumimoji="1" lang="en-GB" sz="2000" dirty="0"/>
              <a:t> </a:t>
            </a:r>
          </a:p>
          <a:p>
            <a:r>
              <a:rPr kumimoji="1" lang="en-GB" sz="2600" dirty="0">
                <a:solidFill>
                  <a:schemeClr val="accent3"/>
                </a:solidFill>
              </a:rPr>
              <a:t>“[Are] more effective when teachers [and students] ...work together”  (Echevarria and Graves, 2011)</a:t>
            </a:r>
          </a:p>
          <a:p>
            <a:r>
              <a:rPr lang="en-US" sz="2800" i="1" dirty="0"/>
              <a:t>Learning from others: </a:t>
            </a:r>
            <a:r>
              <a:rPr lang="en-GB" sz="2800" dirty="0"/>
              <a:t>Reflective practice is enhanced through collaboration and dialogue with colleagues (teachers) and peers (students).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Reflective Practices means…being a life-long learner</a:t>
            </a:r>
            <a:endParaRPr lang="en-GB" sz="2800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The Reflection Process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38400" y="2133600"/>
            <a:ext cx="41910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371600"/>
            <a:ext cx="8839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Critical Reflection = Critical Thinking</a:t>
            </a:r>
          </a:p>
          <a:p>
            <a:pPr lvl="1" algn="ctr"/>
            <a:r>
              <a:rPr lang="en-US" sz="2200" b="1" dirty="0">
                <a:solidFill>
                  <a:schemeClr val="tx1"/>
                </a:solidFill>
              </a:rPr>
              <a:t>Reflecting on and making meaning of one’s experiences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The Reflection Process</a:t>
            </a: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7175"/>
            <a:ext cx="8686799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5867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6172200"/>
            <a:ext cx="2028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chemeClr val="accent3">
                    <a:lumMod val="75000"/>
                  </a:schemeClr>
                </a:solidFill>
              </a:rPr>
              <a:t>Reflective Teaching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8392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Educational philosophy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</a:rPr>
              <a:t>Educational research may be applied in the classroom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</a:rPr>
              <a:t>Conducting “action research” </a:t>
            </a:r>
          </a:p>
          <a:p>
            <a:pPr>
              <a:lnSpc>
                <a:spcPct val="90000"/>
              </a:lnSpc>
            </a:pPr>
            <a:r>
              <a:rPr lang="en-US" dirty="0"/>
              <a:t>H</a:t>
            </a:r>
            <a:r>
              <a:rPr lang="en-US" dirty="0">
                <a:solidFill>
                  <a:schemeClr val="tx1"/>
                </a:solidFill>
              </a:rPr>
              <a:t>ow to set up lesson plans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</a:rPr>
              <a:t>Instructional delivery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</a:rPr>
              <a:t>Checking comprehension through guided questions and practice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</a:rPr>
              <a:t>Adjusting pace of lesson </a:t>
            </a:r>
          </a:p>
          <a:p>
            <a:pPr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>
                <a:solidFill>
                  <a:schemeClr val="tx1"/>
                </a:solidFill>
              </a:rPr>
              <a:t>anagement systems (organizational/behavioral)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3"/>
                </a:solidFill>
              </a:rPr>
              <a:t>Reflecting on the individual needs of  the students</a:t>
            </a:r>
          </a:p>
          <a:p>
            <a:r>
              <a:rPr lang="en-US" dirty="0"/>
              <a:t>Reflecting on pre-service teacher field work 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Others: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Questions to consider…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839200" cy="5029200"/>
          </a:xfrm>
        </p:spPr>
        <p:txBody>
          <a:bodyPr>
            <a:no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en-GB" sz="2000" dirty="0">
                <a:cs typeface="Arial" charset="0"/>
              </a:rPr>
              <a:t>Intended outcomes: What were you trying to do and how did you do it?</a:t>
            </a:r>
          </a:p>
          <a:p>
            <a:pPr marL="381000" indent="-381000">
              <a:spcBef>
                <a:spcPct val="50000"/>
              </a:spcBef>
            </a:pPr>
            <a:r>
              <a:rPr lang="en-GB" sz="2000" dirty="0">
                <a:solidFill>
                  <a:schemeClr val="accent3"/>
                </a:solidFill>
                <a:cs typeface="Arial" charset="0"/>
              </a:rPr>
              <a:t>What worked?  Did not work?</a:t>
            </a:r>
          </a:p>
          <a:p>
            <a:pPr marL="655320" lvl="1" indent="-381000">
              <a:spcBef>
                <a:spcPct val="50000"/>
              </a:spcBef>
            </a:pPr>
            <a:r>
              <a:rPr lang="en-GB" sz="2000" dirty="0">
                <a:solidFill>
                  <a:schemeClr val="accent3"/>
                </a:solidFill>
                <a:cs typeface="Arial" charset="0"/>
              </a:rPr>
              <a:t>Celebrate successes</a:t>
            </a:r>
          </a:p>
          <a:p>
            <a:pPr marL="655320" lvl="1" indent="-381000">
              <a:spcBef>
                <a:spcPct val="50000"/>
              </a:spcBef>
            </a:pPr>
            <a:r>
              <a:rPr lang="en-GB" sz="2000" dirty="0">
                <a:solidFill>
                  <a:schemeClr val="accent3"/>
                </a:solidFill>
                <a:cs typeface="Arial" charset="0"/>
              </a:rPr>
              <a:t>Learn from mistakes</a:t>
            </a:r>
          </a:p>
          <a:p>
            <a:pPr marL="381000" indent="-381000">
              <a:spcBef>
                <a:spcPct val="50000"/>
              </a:spcBef>
            </a:pPr>
            <a:r>
              <a:rPr lang="en-GB" sz="2000" dirty="0">
                <a:cs typeface="Arial" charset="0"/>
              </a:rPr>
              <a:t>What did you learn from the experience?</a:t>
            </a:r>
          </a:p>
          <a:p>
            <a:pPr marL="571500" lvl="1">
              <a:spcBef>
                <a:spcPct val="50000"/>
              </a:spcBef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 Positive and negative </a:t>
            </a:r>
          </a:p>
          <a:p>
            <a:pPr marL="571500" lvl="1">
              <a:spcBef>
                <a:spcPct val="50000"/>
              </a:spcBef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Academic and personal</a:t>
            </a:r>
          </a:p>
          <a:p>
            <a:pPr marL="381000" indent="-381000">
              <a:spcBef>
                <a:spcPct val="50000"/>
              </a:spcBef>
            </a:pPr>
            <a:r>
              <a:rPr lang="en-GB" sz="2000" dirty="0">
                <a:solidFill>
                  <a:schemeClr val="accent3"/>
                </a:solidFill>
                <a:cs typeface="Arial" charset="0"/>
              </a:rPr>
              <a:t>What are your strengths?</a:t>
            </a:r>
          </a:p>
          <a:p>
            <a:pPr marL="381000" indent="-381000">
              <a:spcBef>
                <a:spcPct val="50000"/>
              </a:spcBef>
            </a:pPr>
            <a:r>
              <a:rPr lang="en-GB" sz="2000" dirty="0">
                <a:cs typeface="Arial" charset="0"/>
              </a:rPr>
              <a:t>What are your weaknesses? </a:t>
            </a:r>
          </a:p>
          <a:p>
            <a:pPr marL="655320" lvl="1" indent="-381000">
              <a:spcBef>
                <a:spcPct val="50000"/>
              </a:spcBef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Areas to develop</a:t>
            </a:r>
          </a:p>
          <a:p>
            <a:pPr marL="381000" indent="-381000">
              <a:spcBef>
                <a:spcPct val="50000"/>
              </a:spcBef>
            </a:pPr>
            <a:r>
              <a:rPr lang="en-GB" sz="2000" dirty="0">
                <a:solidFill>
                  <a:schemeClr val="accent3"/>
                </a:solidFill>
                <a:cs typeface="Arial" charset="0"/>
              </a:rPr>
              <a:t>How do you change in order to improve?</a:t>
            </a:r>
          </a:p>
          <a:p>
            <a:endParaRPr lang="en-US" sz="2000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229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indent="-381000">
              <a:spcBef>
                <a:spcPct val="50000"/>
              </a:spcBef>
              <a:buFontTx/>
              <a:buChar char="-"/>
            </a:pPr>
            <a:endParaRPr lang="en-GB" sz="2200" dirty="0"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Reflective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r>
              <a:rPr lang="en-US" sz="3200" dirty="0"/>
              <a:t>What is the best experience you ever had in teaching? </a:t>
            </a:r>
          </a:p>
          <a:p>
            <a:r>
              <a:rPr lang="en-US" sz="3200" dirty="0"/>
              <a:t>Why? </a:t>
            </a:r>
          </a:p>
          <a:p>
            <a:r>
              <a:rPr lang="en-US" sz="3200" dirty="0">
                <a:solidFill>
                  <a:schemeClr val="tx1"/>
                </a:solidFill>
              </a:rPr>
              <a:t>What is the worst?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Why?</a:t>
            </a:r>
          </a:p>
          <a:p>
            <a:endParaRPr lang="en-US" sz="2800" b="1" dirty="0"/>
          </a:p>
          <a:p>
            <a:endParaRPr lang="en-US" dirty="0"/>
          </a:p>
        </p:txBody>
      </p:sp>
      <p:pic>
        <p:nvPicPr>
          <p:cNvPr id="2052" name="Picture 4" descr="C:\Documents and Settings\Rob\Local Settings\Temporary Internet Files\Content.IE5\1655672H\MP9003138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114800"/>
            <a:ext cx="286512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04 0.01111 L 0.49375 -0.080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-4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4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4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5 -0.08889 " pathEditMode="relative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4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45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900" b="1" dirty="0"/>
              <a:t>Personal Reflective Teaching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873752"/>
          </a:xfrm>
        </p:spPr>
        <p:txBody>
          <a:bodyPr>
            <a:normAutofit fontScale="77500" lnSpcReduction="20000"/>
          </a:bodyPr>
          <a:lstStyle/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/>
          </a:p>
          <a:p>
            <a:r>
              <a:rPr lang="en-US" sz="3400" dirty="0">
                <a:solidFill>
                  <a:schemeClr val="tx1"/>
                </a:solidFill>
              </a:rPr>
              <a:t>Learning Logs (Great for students, too!)</a:t>
            </a:r>
          </a:p>
          <a:p>
            <a:r>
              <a:rPr lang="en-US" sz="3400" dirty="0">
                <a:solidFill>
                  <a:schemeClr val="tx1"/>
                </a:solidFill>
              </a:rPr>
              <a:t>Teaching Logs (</a:t>
            </a:r>
            <a:r>
              <a:rPr lang="en-US" sz="3400" dirty="0"/>
              <a:t>Journal sharing</a:t>
            </a:r>
            <a:r>
              <a:rPr lang="en-US" sz="3400" dirty="0">
                <a:solidFill>
                  <a:schemeClr val="tx1"/>
                </a:solidFill>
              </a:rPr>
              <a:t>)</a:t>
            </a:r>
          </a:p>
          <a:p>
            <a:r>
              <a:rPr lang="en-US" sz="3400" dirty="0"/>
              <a:t>Teacher Diary: Purely personal reactions and feelings </a:t>
            </a:r>
            <a:endParaRPr lang="en-US" sz="3400" dirty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accent3"/>
                </a:solidFill>
              </a:rPr>
              <a:t>Collegial observations:  Invite a colleague to come into your class to collect information about your lesson</a:t>
            </a:r>
          </a:p>
          <a:p>
            <a:r>
              <a:rPr lang="en-US" sz="3400" dirty="0">
                <a:solidFill>
                  <a:schemeClr val="accent3"/>
                </a:solidFill>
              </a:rPr>
              <a:t>Watching others teach </a:t>
            </a:r>
          </a:p>
          <a:p>
            <a:r>
              <a:rPr lang="en-US" sz="3400" dirty="0"/>
              <a:t>Student feedback: Simple questionnaires, surveys</a:t>
            </a:r>
          </a:p>
          <a:p>
            <a:r>
              <a:rPr lang="en-US" sz="3200" dirty="0">
                <a:solidFill>
                  <a:schemeClr val="accent3"/>
                </a:solidFill>
              </a:rPr>
              <a:t>Cognitive Coaching</a:t>
            </a:r>
            <a:r>
              <a:rPr lang="en-US" sz="3200" baseline="30000" dirty="0">
                <a:solidFill>
                  <a:schemeClr val="accent3"/>
                </a:solidFill>
              </a:rPr>
              <a:t>SM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Planning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Reflecting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Problem-resolving</a:t>
            </a:r>
          </a:p>
          <a:p>
            <a:endParaRPr lang="en-US" sz="3400" dirty="0"/>
          </a:p>
        </p:txBody>
      </p:sp>
      <p:pic>
        <p:nvPicPr>
          <p:cNvPr id="3074" name="Picture 2" descr="C:\Documents and Settings\Rob\Local Settings\Temporary Internet Files\Content.IE5\8DBRM810\MC9000787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14400"/>
            <a:ext cx="445114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900" b="1" dirty="0"/>
              <a:t>Personal Reflective Teaching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842248" cy="47975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8600" dirty="0"/>
          </a:p>
          <a:p>
            <a:pPr>
              <a:buNone/>
            </a:pPr>
            <a:r>
              <a:rPr lang="en-US" sz="10000" dirty="0"/>
              <a:t>Audio or video recordings</a:t>
            </a:r>
          </a:p>
          <a:p>
            <a:r>
              <a:rPr lang="en-US" sz="10000" b="1" dirty="0">
                <a:solidFill>
                  <a:schemeClr val="accent3"/>
                </a:solidFill>
              </a:rPr>
              <a:t>Audio recordings</a:t>
            </a:r>
          </a:p>
          <a:p>
            <a:pPr lvl="1"/>
            <a:r>
              <a:rPr lang="en-US" sz="10000" dirty="0">
                <a:solidFill>
                  <a:schemeClr val="accent3"/>
                </a:solidFill>
              </a:rPr>
              <a:t>How much do you talk? </a:t>
            </a:r>
          </a:p>
          <a:p>
            <a:pPr lvl="1"/>
            <a:r>
              <a:rPr lang="en-US" sz="10000" dirty="0">
                <a:solidFill>
                  <a:schemeClr val="accent3"/>
                </a:solidFill>
              </a:rPr>
              <a:t>What about? </a:t>
            </a:r>
          </a:p>
          <a:p>
            <a:pPr lvl="1"/>
            <a:r>
              <a:rPr lang="en-US" sz="10000" dirty="0">
                <a:solidFill>
                  <a:schemeClr val="accent3"/>
                </a:solidFill>
              </a:rPr>
              <a:t>Are instructions and explanations clear? </a:t>
            </a:r>
          </a:p>
          <a:p>
            <a:pPr lvl="1"/>
            <a:r>
              <a:rPr lang="en-US" sz="10000" dirty="0">
                <a:solidFill>
                  <a:schemeClr val="accent3"/>
                </a:solidFill>
              </a:rPr>
              <a:t>How much time do you allocate to student talk? </a:t>
            </a:r>
          </a:p>
          <a:p>
            <a:pPr lvl="1"/>
            <a:r>
              <a:rPr lang="en-US" sz="10000" dirty="0">
                <a:solidFill>
                  <a:schemeClr val="accent3"/>
                </a:solidFill>
              </a:rPr>
              <a:t>How do you respond to student talk?</a:t>
            </a:r>
          </a:p>
          <a:p>
            <a:r>
              <a:rPr lang="en-US" sz="10000" b="1" dirty="0"/>
              <a:t>Video recordings </a:t>
            </a:r>
          </a:p>
          <a:p>
            <a:pPr lvl="1"/>
            <a:r>
              <a:rPr lang="en-US" sz="9500" dirty="0">
                <a:solidFill>
                  <a:schemeClr val="tx1"/>
                </a:solidFill>
              </a:rPr>
              <a:t>Where do you stand? </a:t>
            </a:r>
          </a:p>
          <a:p>
            <a:pPr lvl="1"/>
            <a:r>
              <a:rPr lang="en-US" sz="9500" dirty="0">
                <a:solidFill>
                  <a:schemeClr val="tx1"/>
                </a:solidFill>
              </a:rPr>
              <a:t>Who do you speak to? </a:t>
            </a:r>
          </a:p>
          <a:p>
            <a:pPr lvl="1"/>
            <a:r>
              <a:rPr lang="en-US" sz="9500" dirty="0">
                <a:solidFill>
                  <a:schemeClr val="tx1"/>
                </a:solidFill>
              </a:rPr>
              <a:t>How do you come across to the students?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endParaRPr lang="en-US" sz="3800" dirty="0"/>
          </a:p>
        </p:txBody>
      </p:sp>
      <p:pic>
        <p:nvPicPr>
          <p:cNvPr id="3074" name="Picture 2" descr="C:\Documents and Settings\Rob\Local Settings\Temporary Internet Files\Content.IE5\8DBRM810\MC9000787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14400"/>
            <a:ext cx="445114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3025</TotalTime>
  <Words>847</Words>
  <Application>Microsoft Office PowerPoint</Application>
  <PresentationFormat>On-screen Show (4:3)</PresentationFormat>
  <Paragraphs>139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Wingdings</vt:lpstr>
      <vt:lpstr>Wingdings 2</vt:lpstr>
      <vt:lpstr>Civic</vt:lpstr>
      <vt:lpstr>Reflective Teaching Practices</vt:lpstr>
      <vt:lpstr>Reflective Practices </vt:lpstr>
      <vt:lpstr>The Reflection Process</vt:lpstr>
      <vt:lpstr>The Reflection Process</vt:lpstr>
      <vt:lpstr>Reflective Teaching Considerations</vt:lpstr>
      <vt:lpstr>Questions to consider…</vt:lpstr>
      <vt:lpstr>Reflective Practice</vt:lpstr>
      <vt:lpstr>Personal Reflective Teaching Tools</vt:lpstr>
      <vt:lpstr>Personal Reflective Teaching Tools</vt:lpstr>
      <vt:lpstr>Reflection Topics for Educators</vt:lpstr>
      <vt:lpstr>Reflection Topics for Educators</vt:lpstr>
      <vt:lpstr>Reflection Topics for Students</vt:lpstr>
      <vt:lpstr>Reflection Topics for Students</vt:lpstr>
      <vt:lpstr>Student Reflection=Student Motivation http://www.youtube.com/watch?v=LB5s-LKPk4A </vt:lpstr>
      <vt:lpstr>As previously discussed…  Educational Philosophy </vt:lpstr>
      <vt:lpstr>Reflective Teaching Resources www.robdanin.com  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Reflective Teaching Practices</dc:title>
  <dc:creator>Valued Acer Customer</dc:creator>
  <cp:lastModifiedBy>Rob Danin</cp:lastModifiedBy>
  <cp:revision>191</cp:revision>
  <dcterms:created xsi:type="dcterms:W3CDTF">2013-02-25T03:14:58Z</dcterms:created>
  <dcterms:modified xsi:type="dcterms:W3CDTF">2017-04-16T23:12:17Z</dcterms:modified>
</cp:coreProperties>
</file>